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71" r:id="rId2"/>
    <p:sldId id="257" r:id="rId3"/>
    <p:sldId id="270" r:id="rId4"/>
    <p:sldId id="259" r:id="rId5"/>
    <p:sldId id="260" r:id="rId6"/>
    <p:sldId id="264" r:id="rId7"/>
    <p:sldId id="280" r:id="rId8"/>
    <p:sldId id="279" r:id="rId9"/>
    <p:sldId id="265" r:id="rId10"/>
    <p:sldId id="268" r:id="rId11"/>
    <p:sldId id="267" r:id="rId12"/>
    <p:sldId id="277" r:id="rId13"/>
    <p:sldId id="281" r:id="rId1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2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tel\Desktop\NACE%202012%20Salary%20By%20Majo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NACE 2012 Salary By Major</a:t>
            </a:r>
          </a:p>
        </c:rich>
      </c:tx>
      <c:layout>
        <c:manualLayout>
          <c:xMode val="edge"/>
          <c:yMode val="edge"/>
          <c:x val="0.33707193987115247"/>
          <c:y val="1.298026998961578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624105168235927"/>
          <c:y val="1.5842470625751219E-2"/>
          <c:w val="0.86736099566249036"/>
          <c:h val="0.7706795120236138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'[NACE 2012 Salary By Major.xlsx]Sheet1'!$A$2:$A$6</c:f>
              <c:strCache>
                <c:ptCount val="5"/>
                <c:pt idx="0">
                  <c:v>IS/MIS/CS</c:v>
                </c:pt>
                <c:pt idx="1">
                  <c:v>Economics</c:v>
                </c:pt>
                <c:pt idx="2">
                  <c:v>Finance</c:v>
                </c:pt>
                <c:pt idx="3">
                  <c:v>Bus. Admin.</c:v>
                </c:pt>
                <c:pt idx="4">
                  <c:v>Accounting</c:v>
                </c:pt>
              </c:strCache>
            </c:strRef>
          </c:cat>
          <c:val>
            <c:numRef>
              <c:f>'[NACE 2012 Salary By Major.xlsx]Sheet1'!$B$2:$B$6</c:f>
              <c:numCache>
                <c:formatCode>"$"#,##0</c:formatCode>
                <c:ptCount val="5"/>
                <c:pt idx="0">
                  <c:v>60038</c:v>
                </c:pt>
                <c:pt idx="1">
                  <c:v>58200</c:v>
                </c:pt>
                <c:pt idx="2">
                  <c:v>52800</c:v>
                </c:pt>
                <c:pt idx="3">
                  <c:v>52500</c:v>
                </c:pt>
                <c:pt idx="4">
                  <c:v>50400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2359808"/>
        <c:axId val="292364288"/>
      </c:barChart>
      <c:catAx>
        <c:axId val="292359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Undergraduate Business Major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292364288"/>
        <c:crosses val="autoZero"/>
        <c:auto val="1"/>
        <c:lblAlgn val="ctr"/>
        <c:lblOffset val="100"/>
        <c:noMultiLvlLbl val="0"/>
      </c:catAx>
      <c:valAx>
        <c:axId val="292364288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Average Salary</a:t>
                </a:r>
              </a:p>
            </c:rich>
          </c:tx>
          <c:layout/>
          <c:overlay val="0"/>
        </c:title>
        <c:numFmt formatCode="&quot;$&quot;#,##0" sourceLinked="1"/>
        <c:majorTickMark val="out"/>
        <c:minorTickMark val="none"/>
        <c:tickLblPos val="nextTo"/>
        <c:crossAx val="2923598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A04AD-0632-4C25-9B00-C2D0754B6FC4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66DC5-E42D-4677-AC08-65743B9A05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71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080CA-4695-4234-B045-B19DD8A65EE6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E98A38-FCA3-4E9A-8D65-B412AEEDDC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18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1A12F-6BAC-4FE8-B94A-C099B48B2D59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C95FDF-D6C7-4142-9176-1C2FF2071F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1A12F-6BAC-4FE8-B94A-C099B48B2D59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5FDF-D6C7-4142-9176-1C2FF2071F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1A12F-6BAC-4FE8-B94A-C099B48B2D59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5FDF-D6C7-4142-9176-1C2FF2071F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1A12F-6BAC-4FE8-B94A-C099B48B2D59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5FDF-D6C7-4142-9176-1C2FF2071F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1A12F-6BAC-4FE8-B94A-C099B48B2D59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5FDF-D6C7-4142-9176-1C2FF2071F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1A12F-6BAC-4FE8-B94A-C099B48B2D59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5FDF-D6C7-4142-9176-1C2FF2071F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1A12F-6BAC-4FE8-B94A-C099B48B2D59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5FDF-D6C7-4142-9176-1C2FF2071F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1A12F-6BAC-4FE8-B94A-C099B48B2D59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5FDF-D6C7-4142-9176-1C2FF2071F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1A12F-6BAC-4FE8-B94A-C099B48B2D59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5FDF-D6C7-4142-9176-1C2FF2071F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1A12F-6BAC-4FE8-B94A-C099B48B2D59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5FDF-D6C7-4142-9176-1C2FF2071F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1A12F-6BAC-4FE8-B94A-C099B48B2D59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5FDF-D6C7-4142-9176-1C2FF2071F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1A12F-6BAC-4FE8-B94A-C099B48B2D59}" type="datetimeFigureOut">
              <a:rPr lang="en-US" smtClean="0"/>
              <a:pPr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95FDF-D6C7-4142-9176-1C2FF2071F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Management Information Systems (MIS)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Ohio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1.  </a:t>
            </a:r>
            <a:r>
              <a:rPr lang="en-US" sz="3200" dirty="0" smtClean="0"/>
              <a:t>Average </a:t>
            </a:r>
            <a:r>
              <a:rPr lang="en-US" sz="3200" dirty="0" smtClean="0"/>
              <a:t>salaries top the </a:t>
            </a:r>
            <a:r>
              <a:rPr lang="en-US" sz="3200" dirty="0" smtClean="0"/>
              <a:t>$60K </a:t>
            </a:r>
            <a:r>
              <a:rPr lang="en-US" sz="3200" dirty="0" smtClean="0"/>
              <a:t>mark!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924035" y="6428601"/>
            <a:ext cx="18389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 NACEweb.org</a:t>
            </a:r>
            <a:endParaRPr lang="en-US" sz="12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2115460"/>
              </p:ext>
            </p:extLst>
          </p:nvPr>
        </p:nvGraphicFramePr>
        <p:xfrm>
          <a:off x="152400" y="1371600"/>
          <a:ext cx="8382000" cy="4892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Build your network with AITP.</a:t>
            </a:r>
            <a:br>
              <a:rPr lang="en-US" sz="3600" dirty="0" smtClean="0"/>
            </a:br>
            <a:endParaRPr 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1550"/>
            <a:ext cx="9144000" cy="491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i="1" dirty="0" smtClean="0">
                <a:solidFill>
                  <a:srgbClr val="FF0000"/>
                </a:solidFill>
                <a:latin typeface="Arial Black" pitchFamily="34" charset="0"/>
              </a:rPr>
              <a:t>Top</a:t>
            </a:r>
            <a:r>
              <a:rPr lang="en-US" sz="4000" i="1" dirty="0" smtClean="0"/>
              <a:t> </a:t>
            </a:r>
            <a:r>
              <a:rPr lang="en-US" sz="4000" i="1" dirty="0" smtClean="0">
                <a:solidFill>
                  <a:srgbClr val="FF0000"/>
                </a:solidFill>
                <a:latin typeface="Arial Black" pitchFamily="34" charset="0"/>
              </a:rPr>
              <a:t>10</a:t>
            </a:r>
            <a:r>
              <a:rPr lang="en-US" sz="4000" i="1" dirty="0" smtClean="0"/>
              <a:t>  </a:t>
            </a:r>
            <a:r>
              <a:rPr lang="en-US" sz="4000" dirty="0" smtClean="0"/>
              <a:t>Reasons to Major In MIS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2625" indent="-682625">
              <a:buAutoNum type="arabicPeriod" startAt="10"/>
              <a:tabLst>
                <a:tab pos="858838" algn="l"/>
              </a:tabLst>
            </a:pPr>
            <a:r>
              <a:rPr lang="en-US" sz="2400" dirty="0" smtClean="0"/>
              <a:t>Complete the major in three semesters.</a:t>
            </a:r>
          </a:p>
          <a:p>
            <a:pPr marL="682625" indent="-682625">
              <a:buNone/>
              <a:tabLst>
                <a:tab pos="858838" algn="l"/>
              </a:tabLst>
            </a:pPr>
            <a:r>
              <a:rPr lang="en-US" sz="2400" dirty="0" smtClean="0"/>
              <a:t>  9.  	Our exclusive “99% no close-out guarantee!”.</a:t>
            </a:r>
          </a:p>
          <a:p>
            <a:pPr marL="682625" indent="-682625">
              <a:buNone/>
            </a:pPr>
            <a:r>
              <a:rPr lang="en-US" sz="2400" dirty="0" smtClean="0"/>
              <a:t>  8.  	MIS is an excellent double major.</a:t>
            </a:r>
          </a:p>
          <a:p>
            <a:pPr marL="682625" indent="-682625">
              <a:buNone/>
            </a:pPr>
            <a:r>
              <a:rPr lang="en-US" sz="2400" dirty="0" smtClean="0"/>
              <a:t>  7. 	It’s exciting!  MIS professionals lead change and innovation in business.</a:t>
            </a:r>
          </a:p>
          <a:p>
            <a:pPr marL="682625" indent="-682625">
              <a:buNone/>
            </a:pPr>
            <a:r>
              <a:rPr lang="en-US" sz="2400" dirty="0" smtClean="0"/>
              <a:t>  6.	Our faculty constantly innovate in the classroom.</a:t>
            </a:r>
          </a:p>
          <a:p>
            <a:pPr marL="682625" indent="-682625">
              <a:buNone/>
            </a:pPr>
            <a:r>
              <a:rPr lang="en-US" sz="2400" dirty="0" smtClean="0"/>
              <a:t>  5.  	You get real world skills, knowledge, and                                            experience.</a:t>
            </a:r>
          </a:p>
          <a:p>
            <a:pPr marL="682625" indent="-682625">
              <a:buNone/>
            </a:pPr>
            <a:r>
              <a:rPr lang="en-US" sz="2400" dirty="0" smtClean="0"/>
              <a:t>  4.  	The job market is strong!</a:t>
            </a:r>
          </a:p>
          <a:p>
            <a:pPr marL="682625" indent="-682625">
              <a:buNone/>
            </a:pPr>
            <a:r>
              <a:rPr lang="en-US" sz="2400" dirty="0"/>
              <a:t> </a:t>
            </a:r>
            <a:r>
              <a:rPr lang="en-US" sz="2400" dirty="0" smtClean="0"/>
              <a:t> 3.  	You are not alone in your internship/job search.</a:t>
            </a:r>
          </a:p>
          <a:p>
            <a:pPr marL="682625" indent="-682625">
              <a:buNone/>
            </a:pPr>
            <a:r>
              <a:rPr lang="en-US" sz="2400" dirty="0" smtClean="0"/>
              <a:t>  2.  	Build your network with AITP.</a:t>
            </a:r>
          </a:p>
          <a:p>
            <a:pPr marL="682625" indent="-682625">
              <a:buNone/>
            </a:pPr>
            <a:r>
              <a:rPr lang="en-US" sz="2400" dirty="0"/>
              <a:t> </a:t>
            </a:r>
            <a:r>
              <a:rPr lang="en-US" sz="2400" dirty="0" smtClean="0"/>
              <a:t> 1.  	Starting salaries push the $50K mark in 2008!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2625" indent="-682625">
              <a:buNone/>
              <a:tabLst>
                <a:tab pos="858838" algn="l"/>
              </a:tabLst>
            </a:pPr>
            <a:endParaRPr lang="en-US" sz="2400" dirty="0" smtClean="0"/>
          </a:p>
          <a:p>
            <a:pPr marL="682625" indent="-682625">
              <a:buNone/>
            </a:pP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The MIS Major in 3 Semesters.</a:t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19" y="1981200"/>
            <a:ext cx="8467881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053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2625" indent="-682625">
              <a:buNone/>
              <a:tabLst>
                <a:tab pos="858838" algn="l"/>
              </a:tabLst>
            </a:pPr>
            <a:endParaRPr lang="en-US" sz="2400" dirty="0" smtClean="0"/>
          </a:p>
          <a:p>
            <a:pPr marL="682625" indent="-682625">
              <a:buNone/>
            </a:pP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The MIS Major in 3 Semesters.</a:t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19" y="1981200"/>
            <a:ext cx="8467881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609600" y="2146109"/>
            <a:ext cx="8534400" cy="433089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Information Systems Focus in all Business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Disciplines: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indent="-256032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Accounting + MIS =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Accounting Information Systems</a:t>
            </a:r>
          </a:p>
          <a:p>
            <a:pPr marL="365760" indent="-256032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Finance + MIS =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Enterprise Financial Reporting Systems</a:t>
            </a:r>
          </a:p>
          <a:p>
            <a:pPr marL="365760" indent="-256032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Marketing + MIS =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Customer Relationship Management Systems</a:t>
            </a:r>
          </a:p>
          <a:p>
            <a:pPr marL="365760" indent="-256032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Management + MIS = 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Business Intelligence,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Collaboration 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</a:t>
            </a:r>
            <a:b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0" lang="en-US" sz="2400" b="0" i="0" u="none" strike="noStrike" kern="120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Supply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Chain Management Systems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 is an excellent double major.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38634"/>
            <a:ext cx="8915400" cy="6027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76200" y="152400"/>
            <a:ext cx="9220200" cy="685800"/>
          </a:xfrm>
        </p:spPr>
        <p:txBody>
          <a:bodyPr>
            <a:noAutofit/>
          </a:bodyPr>
          <a:lstStyle/>
          <a:p>
            <a:pPr algn="l"/>
            <a:r>
              <a:rPr lang="en-US" sz="3000" dirty="0" smtClean="0"/>
              <a:t>MIS professionals lead </a:t>
            </a:r>
            <a:r>
              <a:rPr lang="en-US" sz="3000" b="1" i="1" dirty="0" smtClean="0"/>
              <a:t>change</a:t>
            </a:r>
            <a:r>
              <a:rPr lang="en-US" sz="3000" dirty="0" smtClean="0"/>
              <a:t> &amp; </a:t>
            </a:r>
            <a:r>
              <a:rPr lang="en-US" sz="3000" b="1" i="1" dirty="0" smtClean="0"/>
              <a:t>innovation</a:t>
            </a:r>
            <a:r>
              <a:rPr lang="en-US" sz="3000" dirty="0" smtClean="0"/>
              <a:t> in business.</a:t>
            </a:r>
            <a:endParaRPr lang="en-US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62200" y="1447799"/>
            <a:ext cx="5105400" cy="685801"/>
          </a:xfrm>
          <a:solidFill>
            <a:schemeClr val="bg1">
              <a:lumMod val="95000"/>
              <a:alpha val="79000"/>
            </a:schemeClr>
          </a:solidFill>
        </p:spPr>
        <p:txBody>
          <a:bodyPr>
            <a:normAutofit fontScale="85000" lnSpcReduction="20000"/>
          </a:bodyPr>
          <a:lstStyle/>
          <a:p>
            <a:pPr marL="682625" indent="-682625">
              <a:buNone/>
            </a:pPr>
            <a:r>
              <a:rPr lang="en-US" sz="2400" dirty="0" smtClean="0"/>
              <a:t> </a:t>
            </a:r>
          </a:p>
          <a:p>
            <a:pPr marL="682625" indent="-682625">
              <a:buNone/>
            </a:pPr>
            <a:r>
              <a:rPr lang="en-US" sz="2400" dirty="0" smtClean="0"/>
              <a:t>We build the future of how work is done…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50109" y="76200"/>
            <a:ext cx="8229600" cy="609600"/>
          </a:xfrm>
        </p:spPr>
        <p:txBody>
          <a:bodyPr>
            <a:noAutofit/>
          </a:bodyPr>
          <a:lstStyle/>
          <a:p>
            <a:pPr marL="682625" indent="-682625" algn="l">
              <a:tabLst>
                <a:tab pos="858838" algn="l"/>
              </a:tabLst>
            </a:pPr>
            <a:r>
              <a:rPr lang="en-US" sz="3600" dirty="0" smtClean="0"/>
              <a:t>Our faculty constantly innovate.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2625" indent="-682625">
              <a:buNone/>
            </a:pP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432735" y="6291590"/>
            <a:ext cx="47112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Source:  MIS201B Course Material by Professor Raymond Frost</a:t>
            </a:r>
            <a:endParaRPr lang="en-US" sz="11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846590"/>
            <a:ext cx="3733800" cy="444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47" y="2057400"/>
            <a:ext cx="4335176" cy="4157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1106" y="2057399"/>
            <a:ext cx="4295694" cy="1022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685800" y="683567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 write the book!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You get </a:t>
            </a:r>
            <a:r>
              <a:rPr lang="en-US" sz="2800" b="1" i="1" dirty="0" smtClean="0"/>
              <a:t>real world </a:t>
            </a:r>
            <a:r>
              <a:rPr lang="en-US" sz="2800" dirty="0" smtClean="0"/>
              <a:t>skills, knowledge, and experience.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2625" indent="-682625">
              <a:buNone/>
              <a:tabLst>
                <a:tab pos="858838" algn="l"/>
              </a:tabLst>
            </a:pPr>
            <a:endParaRPr lang="en-US" sz="2400" dirty="0" smtClean="0"/>
          </a:p>
          <a:p>
            <a:pPr marL="682625" indent="-682625">
              <a:buNone/>
              <a:tabLst>
                <a:tab pos="858838" algn="l"/>
              </a:tabLst>
            </a:pPr>
            <a:r>
              <a:rPr lang="en-US" sz="2400" dirty="0" smtClean="0"/>
              <a:t>We teach you </a:t>
            </a:r>
            <a:r>
              <a:rPr lang="en-US" sz="2400" b="1" i="1" dirty="0" smtClean="0"/>
              <a:t>HOW </a:t>
            </a:r>
            <a:r>
              <a:rPr lang="en-US" sz="2400" dirty="0" smtClean="0"/>
              <a:t>information systems work is done…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4800" y="2971800"/>
            <a:ext cx="8382000" cy="3048000"/>
            <a:chOff x="0" y="1752600"/>
            <a:chExt cx="9144000" cy="3886200"/>
          </a:xfrm>
        </p:grpSpPr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>
              <a:off x="76200" y="3238500"/>
              <a:ext cx="1752600" cy="914400"/>
            </a:xfrm>
            <a:prstGeom prst="homePlate">
              <a:avLst>
                <a:gd name="adj" fmla="val 47917"/>
              </a:avLst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000000"/>
                  </a:solidFill>
                </a:rPr>
                <a:t>Analysis</a:t>
              </a:r>
            </a:p>
          </p:txBody>
        </p:sp>
        <p:sp>
          <p:nvSpPr>
            <p:cNvPr id="8" name="AutoShape 10"/>
            <p:cNvSpPr>
              <a:spLocks noChangeArrowheads="1"/>
            </p:cNvSpPr>
            <p:nvPr/>
          </p:nvSpPr>
          <p:spPr bwMode="auto">
            <a:xfrm>
              <a:off x="7391400" y="3238500"/>
              <a:ext cx="1752600" cy="914400"/>
            </a:xfrm>
            <a:prstGeom prst="homePlate">
              <a:avLst>
                <a:gd name="adj" fmla="val 47917"/>
              </a:avLst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Implement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9" name="AutoShape 11"/>
            <p:cNvSpPr>
              <a:spLocks noChangeArrowheads="1"/>
            </p:cNvSpPr>
            <p:nvPr/>
          </p:nvSpPr>
          <p:spPr bwMode="auto">
            <a:xfrm>
              <a:off x="5562600" y="3238500"/>
              <a:ext cx="1752600" cy="914400"/>
            </a:xfrm>
            <a:prstGeom prst="homePlate">
              <a:avLst>
                <a:gd name="adj" fmla="val 47917"/>
              </a:avLst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000000"/>
                  </a:solidFill>
                </a:rPr>
                <a:t>Development</a:t>
              </a:r>
            </a:p>
          </p:txBody>
        </p:sp>
        <p:sp>
          <p:nvSpPr>
            <p:cNvPr id="10" name="AutoShape 12"/>
            <p:cNvSpPr>
              <a:spLocks noChangeArrowheads="1"/>
            </p:cNvSpPr>
            <p:nvPr/>
          </p:nvSpPr>
          <p:spPr bwMode="auto">
            <a:xfrm>
              <a:off x="3733800" y="3238500"/>
              <a:ext cx="1752600" cy="914400"/>
            </a:xfrm>
            <a:prstGeom prst="homePlate">
              <a:avLst>
                <a:gd name="adj" fmla="val 47917"/>
              </a:avLst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Design</a:t>
              </a:r>
            </a:p>
          </p:txBody>
        </p:sp>
        <p:sp>
          <p:nvSpPr>
            <p:cNvPr id="11" name="AutoShape 13"/>
            <p:cNvSpPr>
              <a:spLocks noChangeArrowheads="1"/>
            </p:cNvSpPr>
            <p:nvPr/>
          </p:nvSpPr>
          <p:spPr bwMode="auto">
            <a:xfrm>
              <a:off x="1905000" y="3238500"/>
              <a:ext cx="1752600" cy="914400"/>
            </a:xfrm>
            <a:prstGeom prst="homePlate">
              <a:avLst>
                <a:gd name="adj" fmla="val 47917"/>
              </a:avLst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 err="1" smtClean="0">
                  <a:solidFill>
                    <a:srgbClr val="000000"/>
                  </a:solidFill>
                </a:rPr>
                <a:t>Req’ts</a:t>
              </a:r>
              <a:endParaRPr lang="en-US" dirty="0">
                <a:solidFill>
                  <a:srgbClr val="000000"/>
                </a:solidFill>
              </a:endParaRPr>
            </a:p>
            <a:p>
              <a:pPr algn="ctr"/>
              <a:r>
                <a:rPr lang="en-US" dirty="0">
                  <a:solidFill>
                    <a:srgbClr val="000000"/>
                  </a:solidFill>
                </a:rPr>
                <a:t>Definition</a:t>
              </a:r>
            </a:p>
          </p:txBody>
        </p:sp>
        <p:sp>
          <p:nvSpPr>
            <p:cNvPr id="12" name="AutoShape 15"/>
            <p:cNvSpPr>
              <a:spLocks noChangeArrowheads="1"/>
            </p:cNvSpPr>
            <p:nvPr/>
          </p:nvSpPr>
          <p:spPr bwMode="auto">
            <a:xfrm flipH="1">
              <a:off x="0" y="1752600"/>
              <a:ext cx="8839200" cy="1066800"/>
            </a:xfrm>
            <a:prstGeom prst="curvedDownArrow">
              <a:avLst>
                <a:gd name="adj1" fmla="val 165714"/>
                <a:gd name="adj2" fmla="val 331429"/>
                <a:gd name="adj3" fmla="val 33333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AutoShape 16"/>
            <p:cNvSpPr>
              <a:spLocks noChangeArrowheads="1"/>
            </p:cNvSpPr>
            <p:nvPr/>
          </p:nvSpPr>
          <p:spPr bwMode="auto">
            <a:xfrm flipV="1">
              <a:off x="304800" y="4572000"/>
              <a:ext cx="8839200" cy="1066800"/>
            </a:xfrm>
            <a:prstGeom prst="curvedDownArrow">
              <a:avLst>
                <a:gd name="adj1" fmla="val 165714"/>
                <a:gd name="adj2" fmla="val 331429"/>
                <a:gd name="adj3" fmla="val 33333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 rot="18539037">
            <a:off x="-156126" y="1312785"/>
            <a:ext cx="6765321" cy="469497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>What is Information Systems</a:t>
            </a: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2895600" y="1981200"/>
            <a:ext cx="4876800" cy="38862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419600" y="1447800"/>
            <a:ext cx="152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/>
              <a:t>People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752600" y="5867400"/>
            <a:ext cx="182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/>
              <a:t>Processes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7315200" y="5791200"/>
            <a:ext cx="121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/>
              <a:t>IT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419600" y="3519488"/>
            <a:ext cx="1828800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800" b="1">
                <a:solidFill>
                  <a:srgbClr val="000000"/>
                </a:solidFill>
              </a:rPr>
              <a:t>IS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143000" y="20574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Business Strategy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219112" y="2961486"/>
            <a:ext cx="36195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Problem and Opportunity Areas</a:t>
            </a:r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 rot="-2385565">
            <a:off x="2571661" y="2423554"/>
            <a:ext cx="533400" cy="609600"/>
          </a:xfrm>
          <a:prstGeom prst="downArrow">
            <a:avLst>
              <a:gd name="adj1" fmla="val 50000"/>
              <a:gd name="adj2" fmla="val 2857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 rot="-2385565">
            <a:off x="3505200" y="3405116"/>
            <a:ext cx="533400" cy="609600"/>
          </a:xfrm>
          <a:prstGeom prst="downArrow">
            <a:avLst>
              <a:gd name="adj1" fmla="val 50000"/>
              <a:gd name="adj2" fmla="val 2857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18655430">
            <a:off x="-449073" y="1838142"/>
            <a:ext cx="3462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Business Communication!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088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MIS Professionals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3733800" cy="50593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914400"/>
            <a:ext cx="4841378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914400"/>
            <a:ext cx="441960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959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 smtClean="0"/>
              <a:t>4.  The job market is strong!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2625" indent="-682625">
              <a:buNone/>
            </a:pPr>
            <a:r>
              <a:rPr lang="en-US" sz="2400" dirty="0" smtClean="0"/>
              <a:t>  </a:t>
            </a:r>
            <a:endParaRPr lang="en-US" sz="2400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533399" y="1524000"/>
          <a:ext cx="7924799" cy="4823081"/>
        </p:xfrm>
        <a:graphic>
          <a:graphicData uri="http://schemas.openxmlformats.org/drawingml/2006/table">
            <a:tbl>
              <a:tblPr/>
              <a:tblGrid>
                <a:gridCol w="2433053"/>
                <a:gridCol w="3477709"/>
                <a:gridCol w="2014037"/>
              </a:tblGrid>
              <a:tr h="6102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Career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39" marR="66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Projected growth &amp; need(2004-2014) 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Median wages (2005) 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6102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Arial"/>
                          <a:ea typeface="Calibri"/>
                          <a:cs typeface="Times New Roman"/>
                        </a:rPr>
                        <a:t>Application Developer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Much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faster 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than average (36+%) 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  <a:cs typeface="Times New Roman"/>
                        </a:rPr>
                        <a:t>$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77,090 annual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Arial"/>
                          <a:ea typeface="Calibri"/>
                          <a:cs typeface="Times New Roman"/>
                        </a:rPr>
                        <a:t>Information Security Manager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Much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faster 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than average (36+%) </a:t>
                      </a:r>
                      <a:b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  <a:cs typeface="Times New Roman"/>
                        </a:rPr>
                        <a:t>$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59,930 annual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Arial"/>
                          <a:ea typeface="Calibri"/>
                          <a:cs typeface="Times New Roman"/>
                        </a:rPr>
                        <a:t>IS 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  <a:latin typeface="Arial"/>
                          <a:ea typeface="Calibri"/>
                          <a:cs typeface="Times New Roman"/>
                        </a:rPr>
                        <a:t>Manager</a:t>
                      </a:r>
                      <a:endParaRPr lang="en-US" sz="11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Faster 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than average (21-35%) </a:t>
                      </a:r>
                      <a:endParaRPr lang="en-US" sz="16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  <a:cs typeface="Times New Roman"/>
                        </a:rPr>
                        <a:t>$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96,520 annual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1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Arial"/>
                          <a:ea typeface="Calibri"/>
                          <a:cs typeface="Times New Roman"/>
                        </a:rPr>
                        <a:t>Project 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  <a:latin typeface="Arial"/>
                          <a:ea typeface="Calibri"/>
                          <a:cs typeface="Times New Roman"/>
                        </a:rPr>
                        <a:t>Manager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Faster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than average (21-35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Times New Roman"/>
                        </a:rPr>
                        <a:t>%)</a:t>
                      </a: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  <a:cs typeface="Times New Roman"/>
                        </a:rPr>
                        <a:t>$96,520 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annual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Arial"/>
                          <a:ea typeface="Calibri"/>
                          <a:cs typeface="Times New Roman"/>
                        </a:rPr>
                        <a:t>Systems Analyst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Faster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than average (21-35%)</a:t>
                      </a:r>
                      <a:b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  <a:cs typeface="Times New Roman"/>
                        </a:rPr>
                        <a:t>$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68,300 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Times New Roman"/>
                        </a:rPr>
                        <a:t>annual           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2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Arial"/>
                          <a:ea typeface="Calibri"/>
                          <a:cs typeface="Times New Roman"/>
                        </a:rPr>
                        <a:t>Web Designer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  <a:cs typeface="Times New Roman"/>
                        </a:rPr>
                        <a:t>Average 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(10-20%)</a:t>
                      </a:r>
                      <a:b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US" sz="16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    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  <a:cs typeface="Times New Roman"/>
                        </a:rPr>
                        <a:t>$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59,420 annual;                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2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Arial"/>
                          <a:ea typeface="Calibri"/>
                          <a:cs typeface="Times New Roman"/>
                        </a:rPr>
                        <a:t>Systems Auditor 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Faster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than average (21-35%)</a:t>
                      </a:r>
                      <a:b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US" sz="1600" dirty="0" smtClean="0">
                          <a:latin typeface="Arial"/>
                          <a:ea typeface="Times New Roman"/>
                          <a:cs typeface="Times New Roman"/>
                        </a:rPr>
                        <a:t>          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  <a:cs typeface="Times New Roman"/>
                        </a:rPr>
                        <a:t>$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68,300 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Times New Roman"/>
                        </a:rPr>
                        <a:t>annual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5181600" y="6400800"/>
            <a:ext cx="365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dirty="0"/>
              <a:t>Source: </a:t>
            </a:r>
            <a:r>
              <a:rPr lang="en-US" sz="1200" dirty="0" smtClean="0"/>
              <a:t>U.S. Bureau </a:t>
            </a:r>
            <a:r>
              <a:rPr lang="en-US" sz="1200" dirty="0"/>
              <a:t>of Labor </a:t>
            </a:r>
            <a:r>
              <a:rPr lang="en-US" sz="1200" dirty="0" smtClean="0"/>
              <a:t>Statistics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7625</TotalTime>
  <Words>305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Times New Roman</vt:lpstr>
      <vt:lpstr>Wingdings 3</vt:lpstr>
      <vt:lpstr>Office Theme</vt:lpstr>
      <vt:lpstr> Management Information Systems (MIS)</vt:lpstr>
      <vt:lpstr>The MIS Major in 3 Semesters. </vt:lpstr>
      <vt:lpstr>MIS is an excellent double major. </vt:lpstr>
      <vt:lpstr>MIS professionals lead change &amp; innovation in business.</vt:lpstr>
      <vt:lpstr>Our faculty constantly innovate.</vt:lpstr>
      <vt:lpstr>You get real world skills, knowledge, and experience. </vt:lpstr>
      <vt:lpstr>What is Information Systems</vt:lpstr>
      <vt:lpstr>MIS Professionals</vt:lpstr>
      <vt:lpstr>4.  The job market is strong! </vt:lpstr>
      <vt:lpstr>1.  Average salaries top the $60K mark! </vt:lpstr>
      <vt:lpstr>Build your network with AITP. </vt:lpstr>
      <vt:lpstr>Top 10  Reasons to Major In MIS</vt:lpstr>
      <vt:lpstr>The MIS Major in 3 Semesters. </vt:lpstr>
    </vt:vector>
  </TitlesOfParts>
  <Company>Ohio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10 Ways to Survive the COB</dc:title>
  <dc:creator>yulish</dc:creator>
  <cp:lastModifiedBy>Martel, Michael</cp:lastModifiedBy>
  <cp:revision>73</cp:revision>
  <dcterms:created xsi:type="dcterms:W3CDTF">2008-02-16T19:33:36Z</dcterms:created>
  <dcterms:modified xsi:type="dcterms:W3CDTF">2012-09-20T16:30:54Z</dcterms:modified>
</cp:coreProperties>
</file>